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64" r:id="rId3"/>
    <p:sldId id="265" r:id="rId4"/>
    <p:sldId id="266" r:id="rId5"/>
    <p:sldId id="257" r:id="rId6"/>
    <p:sldId id="258" r:id="rId7"/>
    <p:sldId id="259" r:id="rId8"/>
    <p:sldId id="261" r:id="rId9"/>
    <p:sldId id="262" r:id="rId10"/>
    <p:sldId id="263" r:id="rId11"/>
    <p:sldId id="267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434" autoAdjust="0"/>
  </p:normalViewPr>
  <p:slideViewPr>
    <p:cSldViewPr snapToGrid="0">
      <p:cViewPr varScale="1">
        <p:scale>
          <a:sx n="74" d="100"/>
          <a:sy n="74" d="100"/>
        </p:scale>
        <p:origin x="36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12/19/2018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12/19/2018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12/19/2018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12/19/2018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12/19/2018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8034" y="231820"/>
            <a:ext cx="9002332" cy="2472743"/>
          </a:xfrm>
        </p:spPr>
        <p:txBody>
          <a:bodyPr/>
          <a:lstStyle/>
          <a:p>
            <a:pPr algn="ctr"/>
            <a:r>
              <a:rPr lang="en-US" dirty="0" smtClean="0"/>
              <a:t>My Class Activities  Instrument Used in Program Evaluation.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56067" y="3670479"/>
            <a:ext cx="8047832" cy="2691685"/>
          </a:xfrm>
        </p:spPr>
        <p:txBody>
          <a:bodyPr>
            <a:noAutofit/>
          </a:bodyPr>
          <a:lstStyle/>
          <a:p>
            <a:pPr marL="342900" lvl="0" indent="-342900" algn="l">
              <a:buClr>
                <a:srgbClr val="90C226"/>
              </a:buClr>
              <a:buFont typeface="Wingdings" panose="05000000000000000000" pitchFamily="2" charset="2"/>
              <a:buChar char="v"/>
            </a:pPr>
            <a:r>
              <a:rPr lang="en-US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My class Activities refers to an instrument that has been used for evaluation of university-based Saturday enrichment programs (Pereira 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 al.,2010</a:t>
            </a:r>
            <a:r>
              <a:rPr lang="en-US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Consequently, it provides measures of four motivational dimensions often emphasized in programs for high-ability students. Four dimensions (interest, challenge, enjoyment and choice)</a:t>
            </a:r>
            <a:endParaRPr lang="en-US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1852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9757" y="347730"/>
            <a:ext cx="8041663" cy="669701"/>
          </a:xfrm>
        </p:spPr>
        <p:txBody>
          <a:bodyPr/>
          <a:lstStyle/>
          <a:p>
            <a:r>
              <a:rPr lang="en-US" sz="3200" dirty="0">
                <a:solidFill>
                  <a:srgbClr val="90C226"/>
                </a:solidFill>
              </a:rPr>
              <a:t>Illustration on a chart</a:t>
            </a:r>
            <a:endParaRPr lang="en-US" dirty="0"/>
          </a:p>
        </p:txBody>
      </p:sp>
      <p:graphicFrame>
        <p:nvGraphicFramePr>
          <p:cNvPr id="9" name="Content Placeholder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40689368"/>
              </p:ext>
            </p:extLst>
          </p:nvPr>
        </p:nvGraphicFramePr>
        <p:xfrm>
          <a:off x="419757" y="1017431"/>
          <a:ext cx="9597700" cy="5179461"/>
        </p:xfrm>
        <a:graphic>
          <a:graphicData uri="http://schemas.openxmlformats.org/drawingml/2006/table">
            <a:tbl>
              <a:tblPr firstRow="1" firstCol="1" bandRow="1"/>
              <a:tblGrid>
                <a:gridCol w="4664630"/>
                <a:gridCol w="4933070"/>
              </a:tblGrid>
              <a:tr h="394006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Strengths</a:t>
                      </a:r>
                      <a:endParaRPr lang="en-US" sz="2400" dirty="0">
                        <a:solidFill>
                          <a:schemeClr val="accent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Limitations</a:t>
                      </a:r>
                      <a:endParaRPr lang="en-US" sz="2400" dirty="0">
                        <a:solidFill>
                          <a:schemeClr val="accent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86030"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buNone/>
                      </a:pPr>
                      <a:r>
                        <a:rPr lang="en-US" sz="2400" b="1" dirty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Integrity</a:t>
                      </a:r>
                      <a:endParaRPr lang="en-US" sz="2400" dirty="0">
                        <a:solidFill>
                          <a:schemeClr val="accent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marR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buChar char="v"/>
                      </a:pP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It is an instrument that assess student’s different motivational components basing integrity as a critical thing during assessment</a:t>
                      </a:r>
                      <a:r>
                        <a:rPr lang="en-US" sz="2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</a:t>
                      </a: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buChar char="v"/>
                      </a:pP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Using My class Activities as evaluation method in education setting could yield inaccurate results since the instrument does not reflect to the characteristics of </a:t>
                      </a:r>
                      <a:r>
                        <a:rPr lang="en-US" sz="2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learners</a:t>
                      </a:r>
                      <a:r>
                        <a:rPr lang="en-US" sz="2400" baseline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en-US" sz="2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(Pereira et al.,2010). 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84391">
                <a:tc>
                  <a:txBody>
                    <a:bodyPr/>
                    <a:lstStyle/>
                    <a:p>
                      <a:pPr marL="342900" marR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buChar char="v"/>
                      </a:pP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It is important in the interpretations of evidenced based interventions in different </a:t>
                      </a:r>
                      <a:r>
                        <a:rPr lang="en-US" sz="2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program of </a:t>
                      </a: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My class Activities </a:t>
                      </a:r>
                      <a:r>
                        <a:rPr lang="en-US" sz="2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Program</a:t>
                      </a:r>
                      <a:r>
                        <a:rPr kumimoji="0" lang="en-US" sz="2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kumimoji="0" lang="en-US" sz="2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222222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Gable&amp; Wolf, 2014).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buChar char="v"/>
                      </a:pP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 some </a:t>
                      </a:r>
                      <a:r>
                        <a:rPr lang="en-US" sz="2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instances, </a:t>
                      </a: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it does not provide the students with pleasure and satisfaction.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094866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5003" y="352023"/>
            <a:ext cx="8745968" cy="52374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Cont.…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09658389"/>
              </p:ext>
            </p:extLst>
          </p:nvPr>
        </p:nvGraphicFramePr>
        <p:xfrm>
          <a:off x="654959" y="875763"/>
          <a:ext cx="10099477" cy="6077917"/>
        </p:xfrm>
        <a:graphic>
          <a:graphicData uri="http://schemas.openxmlformats.org/drawingml/2006/table">
            <a:tbl>
              <a:tblPr firstRow="1" firstCol="1" bandRow="1"/>
              <a:tblGrid>
                <a:gridCol w="4432242"/>
                <a:gridCol w="5667235"/>
              </a:tblGrid>
              <a:tr h="347329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 smtClean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Validity(</a:t>
                      </a:r>
                      <a:r>
                        <a:rPr lang="en-US" sz="2400" b="1" baseline="0" dirty="0" smtClean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strengths)</a:t>
                      </a:r>
                      <a:endParaRPr lang="en-US" sz="2400" dirty="0">
                        <a:solidFill>
                          <a:schemeClr val="accent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(Limitations)</a:t>
                      </a: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60582">
                <a:tc>
                  <a:txBody>
                    <a:bodyPr/>
                    <a:lstStyle/>
                    <a:p>
                      <a:pPr marL="342900" marR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buChar char="v"/>
                      </a:pP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It helps to measure the construct of interest to students thus boast self-esteem to </a:t>
                      </a:r>
                      <a:r>
                        <a:rPr lang="en-US" sz="2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learners</a:t>
                      </a:r>
                      <a:r>
                        <a:rPr lang="en-US" sz="2400" baseline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in the learning setup.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buChar char="v"/>
                      </a:pP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 scenarios, where student have power to select educational options  concerning learning they may select content that is outside the curriculum( learning experience</a:t>
                      </a:r>
                      <a:r>
                        <a:rPr lang="en-US" sz="2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)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84079">
                <a:tc>
                  <a:txBody>
                    <a:bodyPr/>
                    <a:lstStyle/>
                    <a:p>
                      <a:pPr marL="342900" marR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buChar char="v"/>
                      </a:pP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Content validity describes learning experiences that students engages in of their choice.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4572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Char char="v"/>
                        <a:tabLst/>
                        <a:defRPr/>
                      </a:pPr>
                      <a:r>
                        <a:rPr lang="en-US" sz="2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During program evaluations samples, s</a:t>
                      </a:r>
                      <a:r>
                        <a:rPr lang="en-US" sz="2400" dirty="0" smtClean="0">
                          <a:solidFill>
                            <a:prstClr val="black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ometimes students are often left unchallenged in their home school setting.</a:t>
                      </a:r>
                    </a:p>
                    <a:p>
                      <a:pPr marL="0" marR="0" inden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buNone/>
                      </a:pPr>
                      <a:endParaRPr lang="en-US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60582">
                <a:tc>
                  <a:txBody>
                    <a:bodyPr/>
                    <a:lstStyle/>
                    <a:p>
                      <a:pPr marL="342900" marR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buChar char="v"/>
                      </a:pP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It helps to make valid decisions about the implementation of learning experiences based on interest and choice of learners.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buChar char="v"/>
                      </a:pPr>
                      <a:r>
                        <a:rPr lang="en-US" sz="24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There is some instances of underachievement where more students are likely to have low levels of self-efficacy in academic </a:t>
                      </a:r>
                      <a:r>
                        <a:rPr lang="en-US" sz="2400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areas</a:t>
                      </a:r>
                      <a:r>
                        <a:rPr kumimoji="0" lang="en-US" sz="2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kumimoji="0" lang="en-US" sz="2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222222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Gable&amp; Wolf, 2014).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43148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43148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43148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43148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43148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43148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43148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43148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43148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314825" algn="l"/>
              </a:tabLst>
            </a:pPr>
            <a:r>
              <a:rPr kumimoji="0" lang="en-US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35457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8034" y="609600"/>
            <a:ext cx="8745968" cy="716924"/>
          </a:xfrm>
        </p:spPr>
        <p:txBody>
          <a:bodyPr/>
          <a:lstStyle/>
          <a:p>
            <a:r>
              <a:rPr lang="en-US" dirty="0" smtClean="0"/>
              <a:t>Cont.…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26923227"/>
              </p:ext>
            </p:extLst>
          </p:nvPr>
        </p:nvGraphicFramePr>
        <p:xfrm>
          <a:off x="528034" y="1326524"/>
          <a:ext cx="9961268" cy="5991420"/>
        </p:xfrm>
        <a:graphic>
          <a:graphicData uri="http://schemas.openxmlformats.org/drawingml/2006/table">
            <a:tbl>
              <a:tblPr firstRow="1" firstCol="1" bandRow="1"/>
              <a:tblGrid>
                <a:gridCol w="4589876"/>
                <a:gridCol w="5371392"/>
              </a:tblGrid>
              <a:tr h="392354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 smtClean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Reliability</a:t>
                      </a:r>
                      <a:r>
                        <a:rPr kumimoji="0" lang="en-US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90C226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 strengths)</a:t>
                      </a:r>
                      <a:endParaRPr kumimoji="0" lang="en-US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90C226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en-US" sz="2400" dirty="0" smtClean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kumimoji="0" lang="en-US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Limitations)</a:t>
                      </a:r>
                      <a:endParaRPr kumimoji="0" lang="en-US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dirty="0">
                        <a:solidFill>
                          <a:schemeClr val="accent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68101">
                <a:tc>
                  <a:txBody>
                    <a:bodyPr/>
                    <a:lstStyle/>
                    <a:p>
                      <a:pPr marL="342900" marR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>
                            <a:lumMod val="60000"/>
                            <a:lumOff val="40000"/>
                          </a:schemeClr>
                        </a:buClr>
                        <a:buFont typeface="Wingdings" panose="05000000000000000000" pitchFamily="2" charset="2"/>
                        <a:buChar char="v"/>
                      </a:pP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It helps to determine whether the evaluation has achieved a special level of assessment.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>
                            <a:lumMod val="60000"/>
                            <a:lumOff val="40000"/>
                          </a:schemeClr>
                        </a:buClr>
                        <a:buFont typeface="Wingdings" panose="05000000000000000000" pitchFamily="2" charset="2"/>
                        <a:buChar char="v"/>
                      </a:pP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 some cases their might be negative feelings for certain topics, subject areas, or activities.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31852">
                <a:tc>
                  <a:txBody>
                    <a:bodyPr/>
                    <a:lstStyle/>
                    <a:p>
                      <a:pPr marL="342900" marR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>
                            <a:lumMod val="60000"/>
                            <a:lumOff val="40000"/>
                          </a:schemeClr>
                        </a:buClr>
                        <a:buFont typeface="Wingdings" panose="05000000000000000000" pitchFamily="2" charset="2"/>
                        <a:buChar char="v"/>
                      </a:pP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It helps to determine the consistency of measure for gifted </a:t>
                      </a:r>
                      <a:r>
                        <a:rPr lang="en-US" sz="2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students </a:t>
                      </a:r>
                      <a:r>
                        <a:rPr kumimoji="0" lang="en-US" sz="2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kumimoji="0" lang="en-US" sz="2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222222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Gable&amp; Wolf, 2014).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>
                            <a:lumMod val="60000"/>
                            <a:lumOff val="40000"/>
                          </a:schemeClr>
                        </a:buClr>
                        <a:buFont typeface="Wingdings" panose="05000000000000000000" pitchFamily="2" charset="2"/>
                        <a:buChar char="v"/>
                      </a:pP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It is time and money consuming for instance evaluation is done using variety of methods and </a:t>
                      </a:r>
                      <a:r>
                        <a:rPr lang="en-US" sz="2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measures</a:t>
                      </a:r>
                      <a:r>
                        <a:rPr kumimoji="0" lang="en-US" sz="2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kumimoji="0" lang="en-US" sz="2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222222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Lipson et al.,2016). </a:t>
                      </a:r>
                      <a:endParaRPr kumimoji="0" lang="en-US" sz="2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39168">
                <a:tc>
                  <a:txBody>
                    <a:bodyPr/>
                    <a:lstStyle/>
                    <a:p>
                      <a:pPr marL="342900" marR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>
                            <a:lumMod val="60000"/>
                            <a:lumOff val="40000"/>
                          </a:schemeClr>
                        </a:buClr>
                        <a:buFont typeface="Wingdings" panose="05000000000000000000" pitchFamily="2" charset="2"/>
                        <a:buChar char="v"/>
                      </a:pP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It helps to show a correlation between students and learning </a:t>
                      </a:r>
                      <a:r>
                        <a:rPr lang="en-US" sz="2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experiences</a:t>
                      </a:r>
                      <a:r>
                        <a:rPr lang="en-US" sz="2400" baseline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for instance how reliable learning experiences are.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buClr>
                          <a:schemeClr val="accent2">
                            <a:lumMod val="60000"/>
                            <a:lumOff val="40000"/>
                          </a:schemeClr>
                        </a:buClr>
                        <a:buFont typeface="Wingdings" panose="05000000000000000000" pitchFamily="2" charset="2"/>
                        <a:buChar char="v"/>
                      </a:pPr>
                      <a:r>
                        <a:rPr lang="en-US" sz="2400" dirty="0" smtClean="0">
                          <a:solidFill>
                            <a:prstClr val="black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Program evaluation in my class Activities tend to be challenging thus it have no related constructs measures to the goals of the program.</a:t>
                      </a:r>
                    </a:p>
                    <a:p>
                      <a:pPr marL="342900" indent="-342900">
                        <a:buClr>
                          <a:schemeClr val="accent2">
                            <a:lumMod val="60000"/>
                            <a:lumOff val="40000"/>
                          </a:schemeClr>
                        </a:buClr>
                        <a:buFont typeface="Wingdings" panose="05000000000000000000" pitchFamily="2" charset="2"/>
                        <a:buChar char="v"/>
                      </a:pPr>
                      <a:endParaRPr lang="en-US" sz="240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42900" marR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>
                            <a:lumMod val="60000"/>
                            <a:lumOff val="40000"/>
                          </a:schemeClr>
                        </a:buClr>
                        <a:buFont typeface="Wingdings" panose="05000000000000000000" pitchFamily="2" charset="2"/>
                        <a:buChar char="v"/>
                      </a:pP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657594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6706" y="609600"/>
            <a:ext cx="8727296" cy="946245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90C226"/>
                </a:solidFill>
              </a:rPr>
              <a:t> Analysis of Weakness </a:t>
            </a:r>
            <a:r>
              <a:rPr lang="en-US" dirty="0">
                <a:solidFill>
                  <a:srgbClr val="90C226"/>
                </a:solidFill>
              </a:rPr>
              <a:t>of </a:t>
            </a:r>
            <a:r>
              <a:rPr lang="en-US" dirty="0" smtClean="0">
                <a:solidFill>
                  <a:srgbClr val="90C226"/>
                </a:solidFill>
              </a:rPr>
              <a:t>evaluation shows;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6706" y="1667104"/>
            <a:ext cx="8596668" cy="3880773"/>
          </a:xfrm>
        </p:spPr>
        <p:txBody>
          <a:bodyPr>
            <a:noAutofit/>
          </a:bodyPr>
          <a:lstStyle/>
          <a:p>
            <a:pPr lvl="0">
              <a:buClr>
                <a:srgbClr val="90C226"/>
              </a:buClr>
              <a:buFont typeface="Wingdings" panose="05000000000000000000" pitchFamily="2" charset="2"/>
              <a:buChar char="v"/>
            </a:pPr>
            <a:r>
              <a:rPr lang="en-US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majority of the studies uses gifted and non-gifted student data from the general education setting thus  students do not have much choice or control of curriculum or pedagogy in their classroom as it aligns with the chart(</a:t>
            </a:r>
            <a:r>
              <a:rPr lang="en-US" sz="2800" dirty="0" smtClean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Gable&amp; Wolf, 2014</a:t>
            </a:r>
            <a:r>
              <a:rPr lang="en-US" sz="28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 </a:t>
            </a:r>
            <a:endParaRPr lang="en-US" sz="28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buClr>
                <a:srgbClr val="90C226"/>
              </a:buClr>
              <a:buFont typeface="Wingdings" panose="05000000000000000000" pitchFamily="2" charset="2"/>
              <a:buChar char="v"/>
            </a:pPr>
            <a:r>
              <a:rPr lang="en-US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It is tiresome for instance a challenge engages the student and requires extra effort.</a:t>
            </a:r>
          </a:p>
          <a:p>
            <a:pPr lvl="0">
              <a:buClr>
                <a:srgbClr val="90C226"/>
              </a:buClr>
              <a:buFont typeface="Wingdings" panose="05000000000000000000" pitchFamily="2" charset="2"/>
              <a:buChar char="v"/>
            </a:pP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It requires only instructors ranging from veteran, licensed  teachers who are learning gifted education </a:t>
            </a:r>
            <a:r>
              <a:rPr lang="en-US" sz="2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strategies(</a:t>
            </a:r>
            <a:r>
              <a:rPr lang="en-US" sz="2800" dirty="0" smtClean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Lipson </a:t>
            </a:r>
            <a:r>
              <a:rPr lang="en-US" sz="28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 al.,2016). </a:t>
            </a:r>
            <a:endParaRPr lang="en-US" sz="28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buClr>
                <a:srgbClr val="90C226"/>
              </a:buClr>
              <a:buFont typeface="Wingdings" panose="05000000000000000000" pitchFamily="2" charset="2"/>
              <a:buChar char="v"/>
            </a:pPr>
            <a:endParaRPr lang="en-US" sz="28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buClr>
                <a:srgbClr val="90C226"/>
              </a:buClr>
              <a:buFont typeface="Wingdings" panose="05000000000000000000" pitchFamily="2" charset="2"/>
              <a:buChar char="v"/>
            </a:pPr>
            <a:endParaRPr lang="en-US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40950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Cont.…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270000"/>
            <a:ext cx="8596668" cy="3880773"/>
          </a:xfrm>
        </p:spPr>
        <p:txBody>
          <a:bodyPr>
            <a:noAutofit/>
          </a:bodyPr>
          <a:lstStyle/>
          <a:p>
            <a:pPr lvl="0">
              <a:buClr>
                <a:srgbClr val="90C226"/>
              </a:buClr>
              <a:buFont typeface="Wingdings" panose="05000000000000000000" pitchFamily="2" charset="2"/>
              <a:buChar char="v"/>
            </a:pP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 some instances there is low factor loadings and  high residual values especially in elementary samples.</a:t>
            </a:r>
          </a:p>
          <a:p>
            <a:pPr lvl="0">
              <a:buClr>
                <a:srgbClr val="90C226"/>
              </a:buClr>
              <a:buFont typeface="Wingdings" panose="05000000000000000000" pitchFamily="2" charset="2"/>
              <a:buChar char="v"/>
            </a:pP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There is limited generalizability of the results especially purposive sample taken at single site</a:t>
            </a:r>
            <a:r>
              <a:rPr lang="en-US" sz="2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lvl="0" indent="0">
              <a:buClr>
                <a:srgbClr val="90C226"/>
              </a:buClr>
              <a:buNone/>
            </a:pPr>
            <a:r>
              <a:rPr lang="en-US" sz="2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 conclusion, the strengths and weakness relates to the three dimensions of reliability, integrity and validity of evaluation of a program. The evaluation demonstrates if it gives valid information or not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8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Lipson et al.,2016</a:t>
            </a:r>
            <a:r>
              <a:rPr lang="en-US" sz="2800" dirty="0" smtClean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r>
              <a:rPr lang="en-US" sz="2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Also, if the evaluation is effective or not. Therefore, this is the reason why I identified the strengths and weakness so that to determine if the evaluation is effective or not in My class activities program.</a:t>
            </a:r>
            <a:endParaRPr lang="en-US" sz="28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74774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1563" y="609600"/>
            <a:ext cx="8872439" cy="673290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rgbClr val="90C226"/>
                </a:solidFill>
              </a:rPr>
              <a:t>Analysis of Strengths of  </a:t>
            </a:r>
            <a:r>
              <a:rPr lang="en-US" dirty="0" smtClean="0">
                <a:solidFill>
                  <a:srgbClr val="90C226"/>
                </a:solidFill>
              </a:rPr>
              <a:t>evaluation shows;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1563" y="1282890"/>
            <a:ext cx="8596668" cy="3880773"/>
          </a:xfrm>
        </p:spPr>
        <p:txBody>
          <a:bodyPr>
            <a:noAutofit/>
          </a:bodyPr>
          <a:lstStyle/>
          <a:p>
            <a:pPr lvl="0">
              <a:buClr>
                <a:srgbClr val="90C226"/>
              </a:buClr>
              <a:buFont typeface="Wingdings" panose="05000000000000000000" pitchFamily="2" charset="2"/>
              <a:buChar char="v"/>
            </a:pP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It is an important tool that is used to assess students’ perceptions of their classes and also assist in measuring students perceptions of interest, challenge, choice and enjoyment regarding their classroom </a:t>
            </a:r>
            <a:r>
              <a:rPr lang="en-US" sz="2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activities(</a:t>
            </a:r>
            <a:r>
              <a:rPr lang="en-US" sz="2800" dirty="0" smtClean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Lipson et al.,2016</a:t>
            </a:r>
            <a:r>
              <a:rPr lang="en-US" sz="28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endParaRPr lang="en-US" sz="28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buClr>
                <a:srgbClr val="90C226"/>
              </a:buClr>
              <a:buFont typeface="Wingdings" panose="05000000000000000000" pitchFamily="2" charset="2"/>
              <a:buChar char="v"/>
            </a:pP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It is an instrument that assess students different motivational components.</a:t>
            </a:r>
          </a:p>
          <a:p>
            <a:pPr lvl="0">
              <a:buClr>
                <a:srgbClr val="90C226"/>
              </a:buClr>
              <a:buFont typeface="Wingdings" panose="05000000000000000000" pitchFamily="2" charset="2"/>
              <a:buChar char="v"/>
            </a:pP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It helps in providing appropriate challenge especially in gifted students as it is essential for optimal learning.</a:t>
            </a:r>
          </a:p>
          <a:p>
            <a:pPr lvl="0">
              <a:buClr>
                <a:srgbClr val="90C226"/>
              </a:buClr>
              <a:buFont typeface="Wingdings" panose="05000000000000000000" pitchFamily="2" charset="2"/>
              <a:buChar char="v"/>
            </a:pP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Another importance is that it caters for individual differences of learners thus provide students with enjoyable </a:t>
            </a:r>
            <a:r>
              <a:rPr lang="en-US" sz="2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experiences (Pereira 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 al.,2010</a:t>
            </a:r>
            <a:r>
              <a:rPr lang="en-US" sz="2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endParaRPr lang="en-US" sz="28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buClr>
                <a:srgbClr val="90C226"/>
              </a:buClr>
              <a:buFont typeface="Wingdings" panose="05000000000000000000" pitchFamily="2" charset="2"/>
              <a:buChar char="v"/>
            </a:pPr>
            <a:endParaRPr lang="en-US" sz="28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6533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Cont.…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449389"/>
            <a:ext cx="8596668" cy="3880773"/>
          </a:xfrm>
        </p:spPr>
        <p:txBody>
          <a:bodyPr>
            <a:noAutofit/>
          </a:bodyPr>
          <a:lstStyle/>
          <a:p>
            <a:pPr lvl="0">
              <a:buClr>
                <a:srgbClr val="90C226"/>
              </a:buClr>
              <a:buFont typeface="Wingdings" panose="05000000000000000000" pitchFamily="2" charset="2"/>
              <a:buChar char="v"/>
            </a:pPr>
            <a:r>
              <a:rPr lang="en-US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It provides information that can be used to improve and advance the state of gifted programs.</a:t>
            </a:r>
          </a:p>
          <a:p>
            <a:pPr lvl="0">
              <a:buClr>
                <a:srgbClr val="90C226"/>
              </a:buClr>
              <a:buFont typeface="Wingdings" panose="05000000000000000000" pitchFamily="2" charset="2"/>
              <a:buChar char="v"/>
            </a:pPr>
            <a:r>
              <a:rPr lang="en-US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It has positive effects on academic talent development, including gains in knowledge, motivation, interest in there are of study and academic competence </a:t>
            </a:r>
            <a:r>
              <a:rPr lang="en-US" sz="2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800" dirty="0" smtClean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Lipson </a:t>
            </a:r>
            <a:r>
              <a:rPr lang="en-US" sz="28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 al.,2016). </a:t>
            </a:r>
            <a:endParaRPr lang="en-US" sz="28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buClr>
                <a:srgbClr val="90C226"/>
              </a:buClr>
              <a:buFont typeface="Wingdings" panose="05000000000000000000" pitchFamily="2" charset="2"/>
              <a:buChar char="v"/>
            </a:pPr>
            <a:r>
              <a:rPr lang="en-US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It is a useful tool for studying students’ perception of their out-of-school enrichment programs regarding interest, a challenge, choice and enjoyment (Pereira et al.,2010).</a:t>
            </a:r>
            <a:endParaRPr lang="en-US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3987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Cont.…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4112" y="1270000"/>
            <a:ext cx="8596668" cy="4618962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en-US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It offers potential benefits to gifted students for instance students are exposed to advanced content in diverse subject areas by highly qualified instructors.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Evaluation findings is helpful in revising policies, procedures, activities and objectives to allow programs to provide the best possible service to their students </a:t>
            </a:r>
            <a:r>
              <a:rPr lang="en-US" sz="2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(Pereira 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 al.,2010) </a:t>
            </a:r>
            <a:endParaRPr lang="en-US" sz="28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buClr>
                <a:srgbClr val="90C226"/>
              </a:buClr>
              <a:buFont typeface="Wingdings" panose="05000000000000000000" pitchFamily="2" charset="2"/>
              <a:buChar char="v"/>
            </a:pPr>
            <a:r>
              <a:rPr lang="en-US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It provides additional affective gains in participants’ self –esteem, self –efficacy and academic motivation, which in turn can lead to success in school</a:t>
            </a:r>
            <a:r>
              <a:rPr lang="en-US" sz="2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8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Lipson et al.,2016). </a:t>
            </a:r>
            <a:endParaRPr lang="en-US" sz="28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v"/>
            </a:pPr>
            <a:endParaRPr lang="en-US" sz="28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2768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3450" y="375332"/>
            <a:ext cx="8596668" cy="1320800"/>
          </a:xfrm>
        </p:spPr>
        <p:txBody>
          <a:bodyPr/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2939" y="1035732"/>
            <a:ext cx="8596668" cy="3880773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Pereira, N., Peters, S. J., &amp; Gentry, M. (2010). My class activities instrument as used in Saturday enrichment program evaluation. Journal of Advanced Academics, 21(4), 568-593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28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Gable, R. K., &amp; Wolf, M. B. (</a:t>
            </a:r>
            <a:r>
              <a:rPr lang="en-US" sz="2800" dirty="0" smtClean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2014).</a:t>
            </a:r>
            <a:r>
              <a:rPr lang="en-US" sz="28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Instrument development in the affective domain: Measuring attitudes and values in corporate and school settings (Vol. 36). Springer Science &amp; Business Media</a:t>
            </a:r>
            <a:r>
              <a:rPr lang="en-US" sz="2800" dirty="0" smtClean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28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Paris, S. G., Cross, D. R., &amp; Lipson, M. Y. </a:t>
            </a:r>
            <a:r>
              <a:rPr lang="en-US" sz="2800" dirty="0" smtClean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(2016). </a:t>
            </a:r>
            <a:r>
              <a:rPr lang="en-US" sz="28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Informed Strategies for Learning: A program to improve children's reading awareness and comprehension. Journal of Educational </a:t>
            </a:r>
            <a:r>
              <a:rPr lang="en-US" sz="2800" dirty="0" smtClean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psychology</a:t>
            </a:r>
            <a:r>
              <a:rPr lang="en-US" sz="28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74227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	Hyperlink for the original source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https://files.eric.ed.gov/fulltext/EJ906115.pdf</a:t>
            </a:r>
          </a:p>
        </p:txBody>
      </p:sp>
    </p:spTree>
    <p:extLst>
      <p:ext uri="{BB962C8B-B14F-4D97-AF65-F5344CB8AC3E}">
        <p14:creationId xmlns:p14="http://schemas.microsoft.com/office/powerpoint/2010/main" val="3825067503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693</TotalTime>
  <Words>885</Words>
  <Application>Microsoft Office PowerPoint</Application>
  <PresentationFormat>Widescreen</PresentationFormat>
  <Paragraphs>56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8" baseType="lpstr">
      <vt:lpstr>Arial</vt:lpstr>
      <vt:lpstr>Calibri</vt:lpstr>
      <vt:lpstr>Times New Roman</vt:lpstr>
      <vt:lpstr>Trebuchet MS</vt:lpstr>
      <vt:lpstr>Wingdings</vt:lpstr>
      <vt:lpstr>Wingdings 3</vt:lpstr>
      <vt:lpstr>Facet</vt:lpstr>
      <vt:lpstr>My Class Activities  Instrument Used in Program Evaluation.</vt:lpstr>
      <vt:lpstr>Illustration on a chart</vt:lpstr>
      <vt:lpstr>Cont.…</vt:lpstr>
      <vt:lpstr>Cont.…</vt:lpstr>
      <vt:lpstr> Analysis of Weakness of evaluation shows;</vt:lpstr>
      <vt:lpstr>Cont.…</vt:lpstr>
      <vt:lpstr>Analysis of Strengths of  evaluation shows;</vt:lpstr>
      <vt:lpstr>Cont.…</vt:lpstr>
      <vt:lpstr>Cont.…</vt:lpstr>
      <vt:lpstr>References</vt:lpstr>
      <vt:lpstr> Hyperlink for the original source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Weaknesses  of evaluation</dc:title>
  <dc:creator>HENRY</dc:creator>
  <cp:lastModifiedBy>murema</cp:lastModifiedBy>
  <cp:revision>94</cp:revision>
  <dcterms:created xsi:type="dcterms:W3CDTF">2018-12-18T03:27:35Z</dcterms:created>
  <dcterms:modified xsi:type="dcterms:W3CDTF">2018-12-19T18:06:10Z</dcterms:modified>
</cp:coreProperties>
</file>